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1522" r:id="rId2"/>
    <p:sldId id="1523" r:id="rId3"/>
    <p:sldId id="1520" r:id="rId4"/>
    <p:sldId id="1524" r:id="rId5"/>
    <p:sldId id="1525" r:id="rId6"/>
    <p:sldId id="1526" r:id="rId7"/>
    <p:sldId id="1527" r:id="rId8"/>
    <p:sldId id="1562" r:id="rId9"/>
    <p:sldId id="1581" r:id="rId10"/>
    <p:sldId id="1563" r:id="rId11"/>
    <p:sldId id="1564" r:id="rId12"/>
    <p:sldId id="1565" r:id="rId13"/>
    <p:sldId id="1566" r:id="rId14"/>
    <p:sldId id="1567" r:id="rId15"/>
    <p:sldId id="1557" r:id="rId16"/>
    <p:sldId id="1558" r:id="rId17"/>
    <p:sldId id="1595" r:id="rId18"/>
    <p:sldId id="1560" r:id="rId19"/>
    <p:sldId id="1561" r:id="rId20"/>
    <p:sldId id="1579" r:id="rId21"/>
    <p:sldId id="1559" r:id="rId22"/>
    <p:sldId id="1574" r:id="rId23"/>
    <p:sldId id="1594" r:id="rId24"/>
    <p:sldId id="1575" r:id="rId25"/>
    <p:sldId id="1576" r:id="rId26"/>
    <p:sldId id="1577" r:id="rId27"/>
    <p:sldId id="1569" r:id="rId28"/>
    <p:sldId id="1589" r:id="rId29"/>
    <p:sldId id="1590" r:id="rId30"/>
    <p:sldId id="1591" r:id="rId31"/>
    <p:sldId id="1592" r:id="rId32"/>
    <p:sldId id="1593" r:id="rId33"/>
    <p:sldId id="1578" r:id="rId34"/>
    <p:sldId id="1568" r:id="rId35"/>
    <p:sldId id="1596" r:id="rId36"/>
    <p:sldId id="1597" r:id="rId37"/>
    <p:sldId id="1599" r:id="rId38"/>
    <p:sldId id="1598" r:id="rId39"/>
    <p:sldId id="1600" r:id="rId40"/>
    <p:sldId id="1570" r:id="rId41"/>
    <p:sldId id="1585" r:id="rId42"/>
    <p:sldId id="1571" r:id="rId43"/>
    <p:sldId id="1580" r:id="rId44"/>
    <p:sldId id="1528" r:id="rId45"/>
    <p:sldId id="1582" r:id="rId46"/>
    <p:sldId id="1529" r:id="rId47"/>
    <p:sldId id="1532" r:id="rId48"/>
    <p:sldId id="1531" r:id="rId49"/>
    <p:sldId id="1534" r:id="rId50"/>
    <p:sldId id="1586" r:id="rId51"/>
    <p:sldId id="1587" r:id="rId52"/>
    <p:sldId id="1588" r:id="rId53"/>
    <p:sldId id="1552" r:id="rId54"/>
    <p:sldId id="401" r:id="rId55"/>
    <p:sldId id="405" r:id="rId56"/>
    <p:sldId id="49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C66293-AFC5-467D-8496-BB9670E248F5}">
          <p14:sldIdLst>
            <p14:sldId id="1522"/>
            <p14:sldId id="1523"/>
            <p14:sldId id="1520"/>
          </p14:sldIdLst>
        </p14:section>
        <p14:section name="Relational vs Non-Relational" id="{4C73BE47-66FA-4161-9182-EFBEE2327DA6}">
          <p14:sldIdLst>
            <p14:sldId id="1524"/>
            <p14:sldId id="1525"/>
            <p14:sldId id="1526"/>
            <p14:sldId id="1527"/>
          </p14:sldIdLst>
        </p14:section>
        <p14:section name="Database Scalability" id="{84255AB9-D764-4523-8445-0FAAD72CAD53}">
          <p14:sldIdLst>
            <p14:sldId id="1562"/>
            <p14:sldId id="1581"/>
            <p14:sldId id="1563"/>
            <p14:sldId id="1564"/>
            <p14:sldId id="1565"/>
            <p14:sldId id="1566"/>
            <p14:sldId id="1567"/>
          </p14:sldIdLst>
        </p14:section>
        <p14:section name="CAP Theorem" id="{4DA3AC84-2D9D-432D-9A03-1428E94FA1E5}">
          <p14:sldIdLst>
            <p14:sldId id="1557"/>
            <p14:sldId id="1558"/>
            <p14:sldId id="1595"/>
            <p14:sldId id="1560"/>
            <p14:sldId id="1561"/>
          </p14:sldIdLst>
        </p14:section>
        <p14:section name="Distributed Systems" id="{38B38128-CF02-4968-A93F-234F7379E8BC}">
          <p14:sldIdLst>
            <p14:sldId id="1579"/>
            <p14:sldId id="1559"/>
            <p14:sldId id="1574"/>
            <p14:sldId id="1594"/>
          </p14:sldIdLst>
        </p14:section>
        <p14:section name="NoSQL types" id="{08C346FB-E4FE-4F6A-B7D6-C5FA9A389097}">
          <p14:sldIdLst>
            <p14:sldId id="1575"/>
            <p14:sldId id="1576"/>
            <p14:sldId id="1577"/>
            <p14:sldId id="1569"/>
            <p14:sldId id="1589"/>
            <p14:sldId id="1590"/>
            <p14:sldId id="1591"/>
            <p14:sldId id="1592"/>
            <p14:sldId id="1593"/>
            <p14:sldId id="1578"/>
            <p14:sldId id="1568"/>
            <p14:sldId id="1596"/>
            <p14:sldId id="1597"/>
            <p14:sldId id="1599"/>
            <p14:sldId id="1598"/>
            <p14:sldId id="1600"/>
            <p14:sldId id="1570"/>
            <p14:sldId id="1585"/>
            <p14:sldId id="1571"/>
            <p14:sldId id="1580"/>
          </p14:sldIdLst>
        </p14:section>
        <p14:section name="MongoDB Overview" id="{6A2A4B00-9B60-4DAE-94D0-67B80FB4AD80}">
          <p14:sldIdLst>
            <p14:sldId id="1528"/>
            <p14:sldId id="1582"/>
            <p14:sldId id="1529"/>
            <p14:sldId id="1532"/>
            <p14:sldId id="1531"/>
          </p14:sldIdLst>
        </p14:section>
        <p14:section name="CRUD Operations" id="{C22631AA-E976-4EC8-86AC-43EB0B8AF63E}">
          <p14:sldIdLst>
            <p14:sldId id="1534"/>
            <p14:sldId id="1586"/>
            <p14:sldId id="1587"/>
            <p14:sldId id="1588"/>
            <p14:sldId id="1552"/>
          </p14:sldIdLst>
        </p14:section>
        <p14:section name="Conclusion" id="{01FB1046-937F-4CF4-B4EE-08CEF02615D5}">
          <p14:sldIdLst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126"/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22" y="4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30.7.2020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163991D-7778-41D3-AC3F-8F342D204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757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5010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0C26E6B-EF2E-477D-A7F5-1D234E41BF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586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5A39DF5-F4B6-49BC-AD32-D96C16ADAE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5520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B7D62E9-17C1-4ED8-93B8-DC4AC686C2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964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EF57022-66FD-462E-B713-2468DA8818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806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D034062-E2F7-4B48-A89E-EA40CE56C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1069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B769E84-600B-40ED-BDC2-D3883E263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662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44A612-94EF-42A4-A759-D00805DA0D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6077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998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9448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5494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690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drivers/csharp" TargetMode="External"/><Relationship Id="rId2" Type="http://schemas.openxmlformats.org/officeDocument/2006/relationships/hyperlink" Target="https://www.mongodb.com/download-center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osqlbooster.com/" TargetMode="External"/><Relationship Id="rId2" Type="http://schemas.openxmlformats.org/officeDocument/2006/relationships/hyperlink" Target="https://robomongo.org/downloa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products/compas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ongo-shell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vs SQL, MongoDB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MongoDB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https://about.softuni.bg/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D3546336-F0C5-4632-9BEB-213405972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42" y="3151369"/>
            <a:ext cx="1773734" cy="1773272"/>
          </a:xfrm>
          <a:prstGeom prst="rect">
            <a:avLst/>
          </a:prstGeom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C913621-9EA1-46F5-A4FC-DBFA96195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2628116"/>
            <a:ext cx="2252554" cy="15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ability of a system’s database to </a:t>
            </a:r>
            <a:r>
              <a:rPr lang="en-US" sz="3600" b="1" dirty="0">
                <a:solidFill>
                  <a:schemeClr val="bg1"/>
                </a:solidFill>
              </a:rPr>
              <a:t>scale up or down</a:t>
            </a:r>
            <a:r>
              <a:rPr lang="en-US" sz="3600" b="1" dirty="0"/>
              <a:t>,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/>
              <a:t>depending on the requirements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Enables the database to grow to a larger size to support more transactions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There are two types of database scalability: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Vertical Scaling or Scale-up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Horizontal Scaling or Scale-out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Scalability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5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Refers to the process of adding more physical resources to the existing database server for improving the performance such as: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Storage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Memory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CPU 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Helps in upgrading the capacity of the existing database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5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16000" y="1195931"/>
            <a:ext cx="6390000" cy="4957073"/>
          </a:xfrm>
        </p:spPr>
        <p:txBody>
          <a:bodyPr/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Risk of hardware failure which can cause bigger outages</a:t>
            </a:r>
          </a:p>
          <a:p>
            <a:pPr lvl="1"/>
            <a:r>
              <a:rPr lang="en-US" dirty="0"/>
              <a:t>Limited scope of upgradeability in the future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5931"/>
            <a:ext cx="5781000" cy="4957073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It consumes less power</a:t>
            </a:r>
          </a:p>
          <a:p>
            <a:pPr lvl="1"/>
            <a:r>
              <a:rPr lang="en-US" dirty="0"/>
              <a:t>You need to handle and manage just one system</a:t>
            </a:r>
          </a:p>
          <a:p>
            <a:pPr lvl="1"/>
            <a:r>
              <a:rPr lang="en-US" dirty="0"/>
              <a:t>Cooling costs are less than horizontal scaling</a:t>
            </a:r>
          </a:p>
          <a:p>
            <a:pPr lvl="1"/>
            <a:r>
              <a:rPr lang="en-US" dirty="0"/>
              <a:t>Implementation isn’t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4153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Adds more servers with less RAM and processors</a:t>
            </a:r>
            <a:endParaRPr lang="bg-BG" sz="34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The ability to </a:t>
            </a:r>
            <a:r>
              <a:rPr lang="en-US" sz="3200" b="1" dirty="0">
                <a:solidFill>
                  <a:schemeClr val="bg1"/>
                </a:solidFill>
              </a:rPr>
              <a:t>increase the capacity </a:t>
            </a:r>
            <a:r>
              <a:rPr lang="en-US" sz="3200" dirty="0"/>
              <a:t>by connecting multiple software or hardware entities in such a manner that they function as a single logical unit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If a cluster requires more resources to improve its performance and provide high availability, then </a:t>
            </a:r>
            <a:r>
              <a:rPr lang="en-US" sz="3200" b="1" dirty="0">
                <a:solidFill>
                  <a:schemeClr val="bg1"/>
                </a:solidFill>
              </a:rPr>
              <a:t>the administrator can scale-out by adding more servers</a:t>
            </a:r>
            <a:r>
              <a:rPr lang="en-US" sz="3200" dirty="0"/>
              <a:t> to the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2000" y="1350428"/>
            <a:ext cx="6390000" cy="4957073"/>
          </a:xfrm>
        </p:spPr>
        <p:txBody>
          <a:bodyPr/>
          <a:lstStyle/>
          <a:p>
            <a:r>
              <a:rPr lang="en-US" sz="3000" dirty="0"/>
              <a:t>Cons:</a:t>
            </a:r>
          </a:p>
          <a:p>
            <a:pPr lvl="1"/>
            <a:r>
              <a:rPr lang="en-US" sz="3000" dirty="0"/>
              <a:t>It has a bigger footprint in the Data Center</a:t>
            </a:r>
          </a:p>
          <a:p>
            <a:pPr lvl="1"/>
            <a:r>
              <a:rPr lang="en-US" sz="3000" dirty="0"/>
              <a:t>Adds complexity to the system</a:t>
            </a:r>
          </a:p>
          <a:p>
            <a:pPr lvl="1"/>
            <a:r>
              <a:rPr lang="en-US" sz="3000" dirty="0"/>
              <a:t>Introduces data syncing problems</a:t>
            </a:r>
          </a:p>
          <a:p>
            <a:pPr lvl="1"/>
            <a:r>
              <a:rPr lang="en-US" sz="3000" dirty="0"/>
              <a:t>Dependent on the CAP theorem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350429"/>
            <a:ext cx="5781000" cy="4957073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Resilience is improved due to the presence of discrete, multiple systems</a:t>
            </a:r>
          </a:p>
          <a:p>
            <a:pPr lvl="1"/>
            <a:r>
              <a:rPr lang="en-US" dirty="0"/>
              <a:t>Supports linear </a:t>
            </a:r>
            <a:br>
              <a:rPr lang="en-US" dirty="0"/>
            </a:br>
            <a:r>
              <a:rPr lang="en-US" dirty="0"/>
              <a:t>increases in capacity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22549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118B-BFBB-4B22-AEEF-645BC2C7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729000"/>
            <a:ext cx="3683925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CAP theorem states that a distributed system can deliver </a:t>
            </a:r>
            <a:r>
              <a:rPr lang="en-US" sz="3400" b="1" dirty="0">
                <a:solidFill>
                  <a:schemeClr val="bg1"/>
                </a:solidFill>
              </a:rPr>
              <a:t>only two of three </a:t>
            </a:r>
            <a:r>
              <a:rPr lang="en-US" sz="3400" dirty="0"/>
              <a:t>desired characteristics: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Consistency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Partition tolerance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CAP Theorem?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64E8A9-9851-43F7-B7C5-D0B15383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8999"/>
            <a:ext cx="4034896" cy="34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7CC0-5C66-421F-A0AB-8B438D09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083BB-7DE0-4E4A-8E03-016D080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BED8B-FC99-4104-BC44-24EBCA5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00" y="1719000"/>
            <a:ext cx="6168923" cy="49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Consistency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 clients see the same data at the same time, no matter which node they connect to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Whenever data is written to one node, it must be instantly forwarded or replicated to all the other nodes in the system before the write is deemed 'successful'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(1)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3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client making a request for data gets a response, even if one or more nodes are down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Partition tolerance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The cluster must continue to work despite any number of communication breakdowns between nodes in the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(2)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08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63" y="1191467"/>
            <a:ext cx="11807897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Relational and Non-Relational Database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Scalability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CAP Theorem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Distributed Systems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NoSQL database types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MongoDB Overview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CRUD Operations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266" y="1371600"/>
            <a:ext cx="3573092" cy="43851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5E964A3-D103-45CF-B242-407AC2417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7FD3E-9EF0-4D89-AB0E-32C217C8A66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AAE85-EED4-49DE-B267-4053F55DFC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10" name="Picture 9" descr="A picture containing electronics, honeycomb, circuit, keyboard&#10;&#10;Description automatically generated">
            <a:extLst>
              <a:ext uri="{FF2B5EF4-FFF2-40B4-BE49-F238E27FC236}">
                <a16:creationId xmlns:a16="http://schemas.microsoft.com/office/drawing/2014/main" id="{F6397708-2AFE-48CD-B84D-F52AC155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809000"/>
            <a:ext cx="3060000" cy="17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 network that stores data on more than one physical or virtual machines at the same time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NoSQL databases are often distributed, and the data is stored on multiple computers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5531-424E-4131-8C08-B708BE6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50" y="3744465"/>
            <a:ext cx="6637500" cy="2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3AB63-E175-4009-9207-A08E520FF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8 fallacies are:</a:t>
            </a:r>
          </a:p>
          <a:p>
            <a:pPr lvl="1"/>
            <a:r>
              <a:rPr lang="en-US" sz="2800" dirty="0"/>
              <a:t>The network is reliable</a:t>
            </a:r>
          </a:p>
          <a:p>
            <a:pPr lvl="1"/>
            <a:r>
              <a:rPr lang="en-US" sz="2800" dirty="0"/>
              <a:t>Latency is zero</a:t>
            </a:r>
          </a:p>
          <a:p>
            <a:pPr lvl="1"/>
            <a:r>
              <a:rPr lang="en-US" sz="2800" dirty="0"/>
              <a:t>Bandwidth is infinite</a:t>
            </a:r>
          </a:p>
          <a:p>
            <a:pPr lvl="1"/>
            <a:r>
              <a:rPr lang="en-US" sz="2800" dirty="0"/>
              <a:t>The network is secure</a:t>
            </a:r>
          </a:p>
          <a:p>
            <a:pPr lvl="1"/>
            <a:r>
              <a:rPr lang="en-US" sz="2800" dirty="0"/>
              <a:t>Topology doesn’t change</a:t>
            </a:r>
          </a:p>
          <a:p>
            <a:pPr lvl="1"/>
            <a:r>
              <a:rPr lang="en-US" sz="2800" dirty="0"/>
              <a:t>There is one administrator</a:t>
            </a:r>
          </a:p>
          <a:p>
            <a:pPr lvl="1"/>
            <a:r>
              <a:rPr lang="en-US" sz="2800" dirty="0"/>
              <a:t>Transport cost is zero</a:t>
            </a:r>
          </a:p>
          <a:p>
            <a:pPr lvl="1"/>
            <a:r>
              <a:rPr lang="en-US" sz="2800" dirty="0"/>
              <a:t>The network is homogeneous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Fallacies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6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8C873-D9C6-438D-9FD6-ABF8102B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1097-B8CC-4547-8D67-A0A527A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36840"/>
            <a:ext cx="8080639" cy="56196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54C88-D107-41B9-908E-DE8EC4B7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 and Fallacies</a:t>
            </a:r>
          </a:p>
        </p:txBody>
      </p:sp>
    </p:spTree>
    <p:extLst>
      <p:ext uri="{BB962C8B-B14F-4D97-AF65-F5344CB8AC3E}">
        <p14:creationId xmlns:p14="http://schemas.microsoft.com/office/powerpoint/2010/main" val="2437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79F932-A895-4893-B57D-2E1A7D791CF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AB001-3B7F-40C7-841D-99C20EA4A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4379E9-3063-4C1A-9A15-C67CFBF0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500" y="1220916"/>
            <a:ext cx="2925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99534-D861-4BEB-9DF8-600BEE22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Key-value databases work by storing and managing associative arrays</a:t>
            </a:r>
          </a:p>
          <a:p>
            <a:pPr lvl="1"/>
            <a:r>
              <a:rPr lang="en-US" dirty="0"/>
              <a:t>Keys serve as a unique identifier </a:t>
            </a:r>
            <a:br>
              <a:rPr lang="en-US" dirty="0"/>
            </a:br>
            <a:r>
              <a:rPr lang="en-US" dirty="0"/>
              <a:t>to retrieve an associated value</a:t>
            </a:r>
          </a:p>
          <a:p>
            <a:pPr lvl="1"/>
            <a:r>
              <a:rPr lang="en-US" dirty="0"/>
              <a:t>Values can be anything from simple</a:t>
            </a:r>
            <a:br>
              <a:rPr lang="en-US" dirty="0"/>
            </a:br>
            <a:r>
              <a:rPr lang="en-US" dirty="0"/>
              <a:t>objects, like integers or strings,</a:t>
            </a:r>
            <a:br>
              <a:rPr lang="en-US" dirty="0"/>
            </a:br>
            <a:r>
              <a:rPr lang="en-US" dirty="0"/>
              <a:t> to more complex objects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5239B-9027-4DE0-ACF3-BB4558DF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pic>
        <p:nvPicPr>
          <p:cNvPr id="3074" name="Picture 2" descr="Diagram showing an example of data stored as key-value pairs in DynamoDB">
            <a:extLst>
              <a:ext uri="{FF2B5EF4-FFF2-40B4-BE49-F238E27FC236}">
                <a16:creationId xmlns:a16="http://schemas.microsoft.com/office/drawing/2014/main" id="{8A397103-A791-4AE2-A54F-5E33F617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12426"/>
            <a:ext cx="5103123" cy="31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83D7F-97A1-4947-BBC2-942EDFF6A4F3}"/>
              </a:ext>
            </a:extLst>
          </p:cNvPr>
          <p:cNvSpPr txBox="1"/>
          <p:nvPr/>
        </p:nvSpPr>
        <p:spPr>
          <a:xfrm>
            <a:off x="10021249" y="5322036"/>
            <a:ext cx="1987249" cy="33212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/>
            </a:lvl1pPr>
            <a:lvl2pPr marL="803275" lvl="1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25571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1700213" indent="-35242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058988" indent="-266700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>
              <a:buNone/>
            </a:pPr>
            <a:r>
              <a:rPr lang="en-US" sz="1600" dirty="0"/>
              <a:t>Example: DynomoDB</a:t>
            </a:r>
          </a:p>
        </p:txBody>
      </p:sp>
    </p:spTree>
    <p:extLst>
      <p:ext uri="{BB962C8B-B14F-4D97-AF65-F5344CB8AC3E}">
        <p14:creationId xmlns:p14="http://schemas.microsoft.com/office/powerpoint/2010/main" val="40155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33E04-EB7F-4151-86EE-0B4457B849F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514175"/>
          </a:xfrm>
        </p:spPr>
        <p:txBody>
          <a:bodyPr/>
          <a:lstStyle/>
          <a:p>
            <a:r>
              <a:rPr lang="en-US" sz="5400" dirty="0"/>
              <a:t>Document-Oriented </a:t>
            </a:r>
            <a:br>
              <a:rPr lang="en-US" sz="5400" dirty="0"/>
            </a:br>
            <a:r>
              <a:rPr lang="en-US" sz="5400" dirty="0"/>
              <a:t>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39D21-5C70-48B8-AC39-C0C0E5550A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55B93A-1935-46DC-A610-1EAA7CD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50" y="1449000"/>
            <a:ext cx="2285100" cy="22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382875"/>
          </a:xfrm>
        </p:spPr>
        <p:txBody>
          <a:bodyPr>
            <a:normAutofit/>
          </a:bodyPr>
          <a:lstStyle/>
          <a:p>
            <a:r>
              <a:rPr lang="en-US" sz="3200" dirty="0"/>
              <a:t>Document-oriented databases, or document stores, are NoSQL databases that store data in the form of documents</a:t>
            </a:r>
          </a:p>
          <a:p>
            <a:pPr lvl="1"/>
            <a:r>
              <a:rPr lang="en-US" sz="3200" dirty="0"/>
              <a:t>Document stores are a type of key-value store:</a:t>
            </a:r>
          </a:p>
          <a:p>
            <a:pPr lvl="2"/>
            <a:r>
              <a:rPr lang="en-US" sz="3200" dirty="0"/>
              <a:t>Each document has a unique identifier</a:t>
            </a:r>
          </a:p>
          <a:p>
            <a:pPr lvl="2"/>
            <a:r>
              <a:rPr lang="en-US" sz="3200" dirty="0"/>
              <a:t>Document itself serves as the value</a:t>
            </a:r>
          </a:p>
          <a:p>
            <a:pPr lvl="1"/>
            <a:r>
              <a:rPr lang="en-US" sz="3200" dirty="0"/>
              <a:t>Usually stored as JSON, XML,</a:t>
            </a:r>
            <a:br>
              <a:rPr lang="en-US" sz="3200" dirty="0"/>
            </a:br>
            <a:r>
              <a:rPr lang="en-US" sz="3200" dirty="0"/>
              <a:t>Proto-Buff,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Document-Oriented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CC76-8C4D-4225-8838-03DD5BCF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0" y="4374000"/>
            <a:ext cx="4406170" cy="20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 </a:t>
            </a:r>
            <a:r>
              <a:rPr lang="en-US" b="1" dirty="0"/>
              <a:t>replica</a:t>
            </a:r>
            <a:r>
              <a:rPr lang="en-US" dirty="0"/>
              <a:t> set is a group of </a:t>
            </a:r>
            <a:r>
              <a:rPr lang="en-US" dirty="0" err="1"/>
              <a:t>mongod</a:t>
            </a:r>
            <a:r>
              <a:rPr lang="en-US" dirty="0"/>
              <a:t> instances that maintain the same data set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primary is unavailable, an eligible secondary will hold an election to elect itself the new primary</a:t>
            </a:r>
          </a:p>
          <a:p>
            <a:pPr>
              <a:buClr>
                <a:schemeClr val="tx1"/>
              </a:buClr>
            </a:pPr>
            <a:r>
              <a:rPr lang="en-US" dirty="0"/>
              <a:t>All reads and writes happen from the primary (configurable)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7C1AF-821B-4675-AC08-564505B2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4560652"/>
            <a:ext cx="5310000" cy="2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Sharding</a:t>
            </a:r>
            <a:r>
              <a:rPr lang="en-US" dirty="0"/>
              <a:t> is a method for distributing data across multiple machines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MongoDB uses sharding to support deployments with very large data sets and high throughput operations</a:t>
            </a:r>
          </a:p>
          <a:p>
            <a:r>
              <a:rPr lang="en-US" dirty="0"/>
              <a:t>Database systems with large data sets or high throughput applications can challenge the capacity of a single server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840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1DFC76-3C62-4BC9-9A9F-75AF67D34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ECC1B-1F4A-4D4C-909F-D7DCB26C6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A576B-884F-49EE-80F9-FCD6F4803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MongoDB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sharded cluster </a:t>
            </a:r>
            <a:r>
              <a:rPr lang="en-US" dirty="0"/>
              <a:t>consists of the following components: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</a:t>
            </a:r>
            <a:r>
              <a:rPr lang="en-US" dirty="0"/>
              <a:t> – each contains</a:t>
            </a:r>
            <a:br>
              <a:rPr lang="en-US" dirty="0"/>
            </a:br>
            <a:r>
              <a:rPr lang="en-US" dirty="0"/>
              <a:t>a subset of the sharded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Mongos</a:t>
            </a:r>
            <a:r>
              <a:rPr lang="en-US" dirty="0"/>
              <a:t> - a query router, providing</a:t>
            </a:r>
            <a:br>
              <a:rPr lang="en-US" dirty="0"/>
            </a:br>
            <a:r>
              <a:rPr lang="en-US" dirty="0"/>
              <a:t>an interface between client </a:t>
            </a:r>
            <a:br>
              <a:rPr lang="en-US" dirty="0"/>
            </a:br>
            <a:r>
              <a:rPr lang="en-US" dirty="0"/>
              <a:t>applications and the sharded cluster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Config Servers </a:t>
            </a:r>
            <a:r>
              <a:rPr lang="en-US" dirty="0"/>
              <a:t>- store metadata</a:t>
            </a:r>
            <a:br>
              <a:rPr lang="en-US" dirty="0"/>
            </a:br>
            <a:r>
              <a:rPr lang="en-US" dirty="0"/>
              <a:t>and configuration settings for the cluster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55F8B-F87D-4585-A1E9-604ACC27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Sharded Cluster</a:t>
            </a:r>
            <a:endParaRPr lang="bg-BG" dirty="0"/>
          </a:p>
        </p:txBody>
      </p:sp>
      <p:sp>
        <p:nvSpPr>
          <p:cNvPr id="5" name="AutoShape 2" descr="Diagram of a sample sharded cluster for production purposes.  Contains exactly 3 config servers, 2 or more ``mongos`` query routers, and at least 2 shards. The shards are replica sets.">
            <a:extLst>
              <a:ext uri="{FF2B5EF4-FFF2-40B4-BE49-F238E27FC236}">
                <a16:creationId xmlns:a16="http://schemas.microsoft.com/office/drawing/2014/main" id="{2595441A-00E8-43FC-BC9F-A2C4E83D6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9CF893-74EE-41CD-AEC2-DED1A928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000" y="2079000"/>
            <a:ext cx="5421000" cy="38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79F4E-D809-4DBC-9757-FF989E7B8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3AD47-39F5-4E9D-B47B-FC1BED4D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E6169-F6A0-4480-98C1-87324DD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98" y="1125210"/>
            <a:ext cx="8381204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072A3-E583-4309-884B-3E326EBB2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862BA-3EA3-485C-84DE-2CC541A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ACC8-B937-484F-BBF1-78F0FE4A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0" y="1764000"/>
            <a:ext cx="6209998" cy="45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9984-745B-4283-883D-C6752257E7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sz="5400" dirty="0"/>
              <a:t>Columnar</a:t>
            </a:r>
            <a:r>
              <a:rPr lang="en-US" sz="4400" dirty="0"/>
              <a:t> </a:t>
            </a:r>
            <a:r>
              <a:rPr lang="en-US" sz="5400" dirty="0"/>
              <a:t>Databases</a:t>
            </a:r>
            <a:endParaRPr lang="bg-BG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DE4F63-2C69-4EAC-93A0-ACDC036FA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50" y="1674000"/>
            <a:ext cx="1948500" cy="19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Columnar databases, are database systems that store data in columns</a:t>
            </a:r>
          </a:p>
          <a:p>
            <a:pPr lvl="1"/>
            <a:r>
              <a:rPr lang="en-US" sz="3200" dirty="0"/>
              <a:t>Each column is stored in a separate file or region in the system’s storage</a:t>
            </a:r>
          </a:p>
          <a:p>
            <a:pPr lvl="1"/>
            <a:r>
              <a:rPr lang="en-US" sz="3200" dirty="0"/>
              <a:t>Examples of columnar databases are</a:t>
            </a:r>
            <a:br>
              <a:rPr lang="en-US" sz="3200" dirty="0"/>
            </a:br>
            <a:r>
              <a:rPr lang="en-US" sz="3200" dirty="0"/>
              <a:t>Cassandra,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"/>
              </a:rPr>
              <a:t>Hbase,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Light"/>
              </a:rPr>
              <a:t>Redshift</a:t>
            </a:r>
            <a:r>
              <a:rPr lang="en-GB" u="none" strike="noStrike" dirty="0">
                <a:solidFill>
                  <a:srgbClr val="1F3D5C"/>
                </a:solidFill>
                <a:latin typeface="AmazonEmber"/>
              </a:rPr>
              <a:t>, etc.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1026" name="Picture 2" descr="Introducing Snel: a columnar database featuring Just-In-Time query ...">
            <a:extLst>
              <a:ext uri="{FF2B5EF4-FFF2-40B4-BE49-F238E27FC236}">
                <a16:creationId xmlns:a16="http://schemas.microsoft.com/office/drawing/2014/main" id="{FE057A08-9A4E-4FC3-912C-A3C3496A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44" y="3100417"/>
            <a:ext cx="5185856" cy="35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benefits of column store databases include faster performance in load, search, and aggregate functions</a:t>
            </a:r>
          </a:p>
          <a:p>
            <a:r>
              <a:rPr lang="en-US" dirty="0"/>
              <a:t>Column-oriented organizations are more efficient when an aggregate needs to be computed over many rows but only for a notably smaller subset of all columns of data</a:t>
            </a:r>
          </a:p>
          <a:p>
            <a:r>
              <a:rPr lang="en-US" sz="3200" dirty="0"/>
              <a:t>Not efficient when many columns of a row are required at the same time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 (2)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57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52C47-1B38-497F-95A6-0F00CB8D1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844CA-76B9-4C07-AA42-47C9A99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CD95-4563-4F94-911B-F86E926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1449000"/>
            <a:ext cx="5933791" cy="52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Generally considered AP (in CAP)</a:t>
            </a:r>
          </a:p>
          <a:p>
            <a:r>
              <a:rPr lang="en-US" dirty="0"/>
              <a:t>Every node in the cluster has the same role. There is no single point of failure. </a:t>
            </a:r>
          </a:p>
          <a:p>
            <a:r>
              <a:rPr lang="en-US" dirty="0"/>
              <a:t>Data is distributed across the cluster (so each node contains different data)</a:t>
            </a:r>
          </a:p>
          <a:p>
            <a:r>
              <a:rPr lang="en-US" dirty="0"/>
              <a:t>Failed nodes can be replaced with no downtime.</a:t>
            </a:r>
          </a:p>
          <a:p>
            <a:r>
              <a:rPr lang="en-US" dirty="0"/>
              <a:t>Eventually consistent (configurable)</a:t>
            </a:r>
          </a:p>
          <a:p>
            <a:r>
              <a:rPr lang="en-US" dirty="0"/>
              <a:t>Uses CQL for queries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39686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8576B-EB01-425C-8463-DB160754D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29481-DDA6-4ADB-8BBE-E794495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7FC2E-FAB8-4F48-8D9B-6967E304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1359000"/>
            <a:ext cx="5651090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Discord </a:t>
            </a:r>
            <a:r>
              <a:rPr lang="en-US" dirty="0"/>
              <a:t>switched to Cassandra to store billions of messages from MongoDB in November, 2015</a:t>
            </a:r>
          </a:p>
          <a:p>
            <a:r>
              <a:rPr lang="en-US" b="1" dirty="0"/>
              <a:t>Netflix </a:t>
            </a:r>
            <a:r>
              <a:rPr lang="en-US" dirty="0"/>
              <a:t>uses Cassandra as their back-end database for their streaming services</a:t>
            </a:r>
          </a:p>
          <a:p>
            <a:r>
              <a:rPr lang="fr-FR" b="1" dirty="0"/>
              <a:t>Apple</a:t>
            </a:r>
            <a:r>
              <a:rPr lang="fr-FR" dirty="0"/>
              <a:t> uses 100,000 Cassandra nodes</a:t>
            </a:r>
            <a:endParaRPr lang="en-US" dirty="0"/>
          </a:p>
          <a:p>
            <a:r>
              <a:rPr lang="en-US" b="1" dirty="0"/>
              <a:t>Uber</a:t>
            </a:r>
            <a:r>
              <a:rPr lang="en-US" dirty="0"/>
              <a:t> uses Cassandra to store around 10,000 features</a:t>
            </a:r>
          </a:p>
          <a:p>
            <a:r>
              <a:rPr lang="en-US" dirty="0"/>
              <a:t>Many more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Usage</a:t>
            </a:r>
          </a:p>
        </p:txBody>
      </p:sp>
    </p:spTree>
    <p:extLst>
      <p:ext uri="{BB962C8B-B14F-4D97-AF65-F5344CB8AC3E}">
        <p14:creationId xmlns:p14="http://schemas.microsoft.com/office/powerpoint/2010/main" val="6618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18A3-9036-47E3-A566-02D2075774D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15554" y="4680975"/>
            <a:ext cx="11960892" cy="768084"/>
          </a:xfrm>
        </p:spPr>
        <p:txBody>
          <a:bodyPr/>
          <a:lstStyle/>
          <a:p>
            <a:r>
              <a:rPr lang="en-US" dirty="0"/>
              <a:t>Relational and Non-Relational Databases</a:t>
            </a:r>
          </a:p>
        </p:txBody>
      </p:sp>
      <p:grpSp>
        <p:nvGrpSpPr>
          <p:cNvPr id="5" name="Групиране 4"/>
          <p:cNvGrpSpPr/>
          <p:nvPr/>
        </p:nvGrpSpPr>
        <p:grpSpPr>
          <a:xfrm>
            <a:off x="4309053" y="1929600"/>
            <a:ext cx="3429893" cy="1606800"/>
            <a:chOff x="2666107" y="1905000"/>
            <a:chExt cx="6487834" cy="2819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FB46-7053-46F4-AD0F-0E75BD8E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198" y="2167128"/>
              <a:ext cx="2295743" cy="22951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82A441-3B6D-4DA6-A174-F8914FA7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107" y="1905000"/>
              <a:ext cx="2820134" cy="2819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B64338-416B-4156-A923-2438DA5A7D5A}"/>
                </a:ext>
              </a:extLst>
            </p:cNvPr>
            <p:cNvSpPr/>
            <p:nvPr/>
          </p:nvSpPr>
          <p:spPr>
            <a:xfrm>
              <a:off x="5253542" y="2967335"/>
              <a:ext cx="1684918" cy="16201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VS</a:t>
              </a:r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F0E3B05B-DCCA-400F-A84F-99EF3E2C66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Differences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15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Graph Database</a:t>
            </a:r>
          </a:p>
        </p:txBody>
      </p:sp>
      <p:pic>
        <p:nvPicPr>
          <p:cNvPr id="7" name="Picture 6" descr="A close up of a light&#10;&#10;Description automatically generated">
            <a:extLst>
              <a:ext uri="{FF2B5EF4-FFF2-40B4-BE49-F238E27FC236}">
                <a16:creationId xmlns:a16="http://schemas.microsoft.com/office/drawing/2014/main" id="{54C02298-3924-462B-844E-E7043A0B2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88" y="1584000"/>
            <a:ext cx="2425424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4C2B-B9F2-4C92-B452-BC76B84D4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simple and fast retrieval of complex hierarchical structures that are difficult to model in relational systems</a:t>
            </a:r>
          </a:p>
          <a:p>
            <a:r>
              <a:rPr lang="en-US" dirty="0"/>
              <a:t>No universal query language is present for graph databases (like SQL). Each database has own implementation of queries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66B1B-068E-4057-BB92-9C0C4C5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</p:spTree>
    <p:extLst>
      <p:ext uri="{BB962C8B-B14F-4D97-AF65-F5344CB8AC3E}">
        <p14:creationId xmlns:p14="http://schemas.microsoft.com/office/powerpoint/2010/main" val="31321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D3F8-0C3E-4BBC-B44E-11F323A2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graph database contains a collection of nodes and edges</a:t>
            </a:r>
          </a:p>
          <a:p>
            <a:pPr lvl="1"/>
            <a:r>
              <a:rPr lang="en-US" dirty="0"/>
              <a:t> A node represents an object</a:t>
            </a:r>
          </a:p>
          <a:p>
            <a:pPr lvl="1"/>
            <a:r>
              <a:rPr lang="en-US" dirty="0"/>
              <a:t>An edge represents the connection or relationship between two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DBCCBC-02D0-4EA6-BA36-B1038C9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AF92D-4562-46B4-BED6-B23F7259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59000"/>
            <a:ext cx="7081800" cy="3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35017-D753-4EB6-A761-870B378D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04DB4-8669-4DC7-866B-5E20A04A7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node is identified by a unique identifier that expresses key- value pairs</a:t>
            </a:r>
          </a:p>
          <a:p>
            <a:r>
              <a:rPr lang="en-US" dirty="0"/>
              <a:t>Each edge is defined by a unique identifier that details a starting or ending node, along with a set of properties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D65B1E-BCFE-48B9-88D2-851DE959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(3)</a:t>
            </a:r>
            <a:endParaRPr lang="bg-BG" dirty="0"/>
          </a:p>
        </p:txBody>
      </p:sp>
      <p:pic>
        <p:nvPicPr>
          <p:cNvPr id="7170" name="Picture 2" descr="What is NoSQL? NoSQL Features, Types, What is, Advantages | Graph ...">
            <a:extLst>
              <a:ext uri="{FF2B5EF4-FFF2-40B4-BE49-F238E27FC236}">
                <a16:creationId xmlns:a16="http://schemas.microsoft.com/office/drawing/2014/main" id="{21375A27-3C7E-4DDB-BEDE-58D79DD5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3750672"/>
            <a:ext cx="3600000" cy="29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640A6-B337-48DB-B580-88A98590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5" y="1764000"/>
            <a:ext cx="3008489" cy="2082835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6A15F8-E56B-4EDF-89D9-3DE0DD7A2D5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Installation, Configuration, Startup</a:t>
            </a:r>
          </a:p>
        </p:txBody>
      </p:sp>
    </p:spTree>
    <p:extLst>
      <p:ext uri="{BB962C8B-B14F-4D97-AF65-F5344CB8AC3E}">
        <p14:creationId xmlns:p14="http://schemas.microsoft.com/office/powerpoint/2010/main" val="42121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CE5FF-D343-4E10-B898-852B07D47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329234"/>
            <a:ext cx="11818096" cy="5528766"/>
          </a:xfrm>
        </p:spPr>
        <p:txBody>
          <a:bodyPr/>
          <a:lstStyle/>
          <a:p>
            <a:r>
              <a:rPr lang="en-US" dirty="0"/>
              <a:t>MongoDB is a </a:t>
            </a:r>
            <a:r>
              <a:rPr lang="en-US" b="1" dirty="0">
                <a:solidFill>
                  <a:schemeClr val="bg1"/>
                </a:solidFill>
              </a:rPr>
              <a:t>document database</a:t>
            </a:r>
          </a:p>
          <a:p>
            <a:r>
              <a:rPr lang="en-US" dirty="0"/>
              <a:t>It stores data in flexible, </a:t>
            </a:r>
            <a:r>
              <a:rPr lang="en-US" b="1" dirty="0">
                <a:solidFill>
                  <a:schemeClr val="bg1"/>
                </a:solidFill>
              </a:rPr>
              <a:t>JSON-like </a:t>
            </a:r>
            <a:br>
              <a:rPr lang="en-US" dirty="0"/>
            </a:br>
            <a:r>
              <a:rPr lang="en-US" dirty="0"/>
              <a:t>documents</a:t>
            </a:r>
          </a:p>
          <a:p>
            <a:r>
              <a:rPr lang="en-US" dirty="0"/>
              <a:t>The document model maps to the</a:t>
            </a:r>
            <a:br>
              <a:rPr lang="en-US" dirty="0"/>
            </a:br>
            <a:r>
              <a:rPr lang="en-US" dirty="0"/>
              <a:t>objects in the application code,</a:t>
            </a:r>
            <a:br>
              <a:rPr lang="en-US" dirty="0"/>
            </a:br>
            <a:r>
              <a:rPr lang="en-US" dirty="0"/>
              <a:t>making data easy to work with</a:t>
            </a:r>
          </a:p>
          <a:p>
            <a:r>
              <a:rPr lang="en-US" dirty="0"/>
              <a:t>MongoDB is a </a:t>
            </a:r>
            <a:r>
              <a:rPr lang="en-US" b="1" dirty="0">
                <a:solidFill>
                  <a:schemeClr val="bg1"/>
                </a:solidFill>
              </a:rPr>
              <a:t>distributed database</a:t>
            </a:r>
            <a:br>
              <a:rPr lang="en-US" dirty="0"/>
            </a:br>
            <a:r>
              <a:rPr lang="en-US" dirty="0"/>
              <a:t>at its core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439FB-A1AD-472C-B88C-8BBE618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MongoDB?</a:t>
            </a:r>
            <a:endParaRPr lang="bg-BG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A23D-B174-4712-AAD6-EEFD6BA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1359000"/>
            <a:ext cx="5010292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81B5-79A8-4D33-87A4-744A54ACE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Download from: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https://www.mongodb.com/download-center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</a:rPr>
              <a:t>installed</a:t>
            </a:r>
            <a:r>
              <a:rPr lang="en-US" dirty="0"/>
              <a:t>, MongoDB needs a </a:t>
            </a:r>
            <a:r>
              <a:rPr lang="en-US" b="1" dirty="0">
                <a:solidFill>
                  <a:schemeClr val="bg1"/>
                </a:solidFill>
              </a:rPr>
              <a:t>driver</a:t>
            </a:r>
          </a:p>
          <a:p>
            <a:pPr lvl="1"/>
            <a:r>
              <a:rPr lang="en-US" dirty="0"/>
              <a:t>One to use with Node.js, .NET, Java, etc..</a:t>
            </a:r>
            <a:endParaRPr lang="bg-BG" dirty="0"/>
          </a:p>
          <a:p>
            <a:pPr lvl="1"/>
            <a:r>
              <a:rPr lang="en-US" dirty="0"/>
              <a:t>MongoDB C#/.NET driver: </a:t>
            </a:r>
            <a:r>
              <a:rPr lang="en-US" dirty="0">
                <a:hlinkClick r:id="rId3"/>
              </a:rPr>
              <a:t>https://docs.mongodb.com/drivers/csharp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3DB779-84BC-412A-9F91-58C8A170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MongoDB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F47B8F-E5F9-4377-B242-0D3BB8E98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53D7-B32E-43E0-A453-7A9B6A4573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Choose one of the many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Robo</a:t>
            </a:r>
            <a:r>
              <a:rPr lang="en-US" dirty="0"/>
              <a:t> 3T-&gt; </a:t>
            </a:r>
            <a:r>
              <a:rPr lang="en-US" dirty="0">
                <a:hlinkClick r:id="rId2"/>
              </a:rPr>
              <a:t>https://robomongo.org/download </a:t>
            </a:r>
            <a:endParaRPr lang="en-US" dirty="0"/>
          </a:p>
          <a:p>
            <a:pPr lvl="1"/>
            <a:r>
              <a:rPr lang="en-US" dirty="0" err="1"/>
              <a:t>NoSQLBooster</a:t>
            </a:r>
            <a:r>
              <a:rPr lang="en-US" dirty="0"/>
              <a:t>-&gt;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https://nosqlbooster.com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Compass -&gt; </a:t>
            </a:r>
            <a:r>
              <a:rPr lang="en-US" dirty="0">
                <a:hlinkClick r:id="rId4"/>
              </a:rPr>
              <a:t>https://www.mongodb.com/products/compass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5FDCCE-DDD5-49CD-90D3-A009889E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GUI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04C3B7-11AB-437E-84ED-6C09CEFC2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20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9FC4-E420-4C97-95E7-D070EBE02F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 the shell from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CLI</a:t>
            </a:r>
          </a:p>
          <a:p>
            <a:pPr lvl="1"/>
            <a:r>
              <a:rPr lang="en-US" dirty="0"/>
              <a:t>Type the command </a:t>
            </a:r>
            <a:r>
              <a:rPr lang="en-US" b="1" dirty="0">
                <a:solidFill>
                  <a:schemeClr val="bg1"/>
                </a:solidFill>
              </a:rPr>
              <a:t>mongo</a:t>
            </a:r>
          </a:p>
          <a:p>
            <a:pPr lvl="1">
              <a:spcBef>
                <a:spcPts val="28000"/>
              </a:spcBef>
            </a:pPr>
            <a:r>
              <a:rPr lang="en-US" dirty="0"/>
              <a:t>Additional information at: </a:t>
            </a:r>
            <a:r>
              <a:rPr lang="en-US" dirty="0">
                <a:hlinkClick r:id="rId2"/>
              </a:rPr>
              <a:t>https://docs.mongodb.com/manual/reference/mongo-shell/</a:t>
            </a:r>
            <a:r>
              <a:rPr lang="en-US" dirty="0"/>
              <a:t> </a:t>
            </a:r>
          </a:p>
          <a:p>
            <a:pPr lvl="1">
              <a:spcBef>
                <a:spcPts val="28000"/>
              </a:spcBef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81522-D5FF-44AF-9B30-92293262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Shell Client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2A4377-E537-4A62-94CD-15E94088A211}"/>
              </a:ext>
            </a:extLst>
          </p:cNvPr>
          <p:cNvSpPr txBox="1">
            <a:spLocks/>
          </p:cNvSpPr>
          <p:nvPr/>
        </p:nvSpPr>
        <p:spPr>
          <a:xfrm>
            <a:off x="814968" y="2372047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show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48C910-0BF5-45C2-98E7-CF5AE429C443}"/>
              </a:ext>
            </a:extLst>
          </p:cNvPr>
          <p:cNvSpPr txBox="1">
            <a:spLocks/>
          </p:cNvSpPr>
          <p:nvPr/>
        </p:nvSpPr>
        <p:spPr>
          <a:xfrm>
            <a:off x="814968" y="3014252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use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mytestdb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6F8B62-9BE4-468F-8C89-01C9F6C9E442}"/>
              </a:ext>
            </a:extLst>
          </p:cNvPr>
          <p:cNvSpPr txBox="1">
            <a:spLocks/>
          </p:cNvSpPr>
          <p:nvPr/>
        </p:nvSpPr>
        <p:spPr>
          <a:xfrm>
            <a:off x="814968" y="3645175"/>
            <a:ext cx="8079304" cy="523220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.insert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name":"George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"})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A6E57-F0B8-4CC2-8D12-B1B585153C9A}"/>
              </a:ext>
            </a:extLst>
          </p:cNvPr>
          <p:cNvSpPr txBox="1">
            <a:spLocks/>
          </p:cNvSpPr>
          <p:nvPr/>
        </p:nvSpPr>
        <p:spPr>
          <a:xfrm>
            <a:off x="814968" y="4326536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defTabSz="914400">
              <a:buClr>
                <a:srgbClr val="A19574">
                  <a:lumMod val="40000"/>
                  <a:lumOff val="60000"/>
                </a:srgbClr>
              </a:buCl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({"name</a:t>
            </a:r>
            <a:r>
              <a:rPr lang="en-US" sz="2400" kern="0" dirty="0">
                <a:solidFill>
                  <a:schemeClr val="tx1"/>
                </a:solidFill>
                <a:effectLst/>
              </a:rPr>
              <a:t>":" George"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})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238C34-C193-4F2A-8A26-8C268F1E1C06}"/>
              </a:ext>
            </a:extLst>
          </p:cNvPr>
          <p:cNvSpPr txBox="1">
            <a:spLocks/>
          </p:cNvSpPr>
          <p:nvPr/>
        </p:nvSpPr>
        <p:spPr>
          <a:xfrm>
            <a:off x="814968" y="4936408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({})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350A578-43B3-458A-BC22-3C2BD281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1" y="1673444"/>
            <a:ext cx="2972574" cy="919401"/>
          </a:xfrm>
          <a:prstGeom prst="wedgeRoundRectCallout">
            <a:avLst>
              <a:gd name="adj1" fmla="val -56521"/>
              <a:gd name="adj2" fmla="val 345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Shows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databases in the data </a:t>
            </a:r>
            <a:r>
              <a:rPr lang="en-US" sz="2400" b="1" noProof="1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974A7D1-7F9B-4FDB-8C1D-9AC6B526D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265" y="4938372"/>
            <a:ext cx="2515470" cy="919401"/>
          </a:xfrm>
          <a:prstGeom prst="wedgeRoundRectCallout">
            <a:avLst>
              <a:gd name="adj1" fmla="val -61665"/>
              <a:gd name="adj2" fmla="val -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Gets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entries in the database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77751C29-D8C6-4EAA-9B43-5CB333D56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9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4" y="1719000"/>
            <a:ext cx="2421692" cy="1939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9F3DDC4-441A-44EF-850F-509F6C159F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8183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1842A-4B87-4581-B545-DBCB4916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CA56-C32E-4C47-A399-97F1363A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1" y="1064109"/>
            <a:ext cx="10036163" cy="52760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Organizes data into one or more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</a:p>
          <a:p>
            <a:pPr>
              <a:buClr>
                <a:schemeClr val="tx1"/>
              </a:buClr>
            </a:pPr>
            <a:r>
              <a:rPr lang="en-US" dirty="0"/>
              <a:t>Unique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identifying 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of data</a:t>
            </a:r>
          </a:p>
          <a:p>
            <a:pPr>
              <a:buClr>
                <a:schemeClr val="tx1"/>
              </a:buClr>
            </a:pPr>
            <a:r>
              <a:rPr lang="en-US" dirty="0"/>
              <a:t>Almost all relational databases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extract</a:t>
            </a:r>
            <a:r>
              <a:rPr lang="en-US" dirty="0"/>
              <a:t> data</a:t>
            </a:r>
          </a:p>
          <a:p>
            <a:pPr>
              <a:spcBef>
                <a:spcPts val="90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between tables are done using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Foreign Keys (FK)</a:t>
            </a:r>
          </a:p>
          <a:p>
            <a:pPr>
              <a:buClr>
                <a:schemeClr val="tx1"/>
              </a:buClr>
            </a:pPr>
            <a:r>
              <a:rPr lang="en-US" dirty="0"/>
              <a:t>Such databases are </a:t>
            </a:r>
            <a:r>
              <a:rPr lang="en-US" b="1" dirty="0">
                <a:solidFill>
                  <a:schemeClr val="bg1"/>
                </a:solidFill>
              </a:rPr>
              <a:t>Oracle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/>
              <a:t>, etc..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55ED93E-B29E-48D6-BBE3-421335AA91DA}"/>
              </a:ext>
            </a:extLst>
          </p:cNvPr>
          <p:cNvSpPr txBox="1">
            <a:spLocks/>
          </p:cNvSpPr>
          <p:nvPr/>
        </p:nvSpPr>
        <p:spPr>
          <a:xfrm>
            <a:off x="2422566" y="3702133"/>
            <a:ext cx="88186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/>
              </a:rPr>
              <a:t>SELECT</a:t>
            </a:r>
            <a:r>
              <a:rPr lang="en-US" sz="2800" dirty="0">
                <a:solidFill>
                  <a:schemeClr val="tx2"/>
                </a:solidFill>
                <a:effectLst/>
              </a:rPr>
              <a:t> * </a:t>
            </a:r>
            <a:r>
              <a:rPr lang="en-US" sz="2800" dirty="0">
                <a:solidFill>
                  <a:schemeClr val="bg1"/>
                </a:solidFill>
                <a:effectLst/>
              </a:rPr>
              <a:t>FROM</a:t>
            </a:r>
            <a:r>
              <a:rPr lang="en-US" sz="2800" dirty="0">
                <a:solidFill>
                  <a:schemeClr val="tx2"/>
                </a:solidFill>
                <a:effectLst/>
              </a:rPr>
              <a:t> Students</a:t>
            </a:r>
            <a:endParaRPr lang="en-US" sz="28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EE00C8B-E925-447B-8436-997756AF8AD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45D69-43AD-4EA1-80F2-7540390F8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314000"/>
            <a:ext cx="11811097" cy="675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To connect to a MongoDB  cluster, use the connection string for your cluster: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41E2A-03C5-4BCB-BDA3-9F07713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to MongoDB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8E5D5CC-4940-4267-9994-9B0223BCD1A7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05818" y="2178868"/>
            <a:ext cx="11360182" cy="304561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MongoDB.Bson</a:t>
            </a:r>
            <a:r>
              <a:rPr lang="en-US" altLang="en-US" sz="2200" dirty="0">
                <a:cs typeface="+mn-cs"/>
              </a:rPr>
              <a:t>; </a:t>
            </a:r>
          </a:p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MongoDB.Driver</a:t>
            </a:r>
            <a:r>
              <a:rPr lang="en-US" altLang="en-US" sz="2200" dirty="0">
                <a:cs typeface="+mn-cs"/>
              </a:rPr>
              <a:t>;</a:t>
            </a:r>
          </a:p>
          <a:p>
            <a:pPr defTabSz="1218987"/>
            <a:r>
              <a:rPr lang="en-US" altLang="en-US" sz="2200" dirty="0">
                <a:cs typeface="+mn-cs"/>
              </a:rPr>
              <a:t>//… </a:t>
            </a:r>
          </a:p>
          <a:p>
            <a:pPr defTabSz="1218987"/>
            <a:r>
              <a:rPr lang="en-US" altLang="en-US" sz="2200" dirty="0">
                <a:cs typeface="+mn-cs"/>
              </a:rPr>
              <a:t>var client = new MongoClient( </a:t>
            </a:r>
          </a:p>
          <a:p>
            <a:pPr defTabSz="1218987"/>
            <a:r>
              <a:rPr lang="en-US" altLang="en-US" sz="2200" dirty="0">
                <a:cs typeface="+mn-cs"/>
              </a:rPr>
              <a:t>"</a:t>
            </a:r>
            <a:r>
              <a:rPr lang="en-US" altLang="en-US" sz="2200" dirty="0" err="1">
                <a:cs typeface="+mn-cs"/>
              </a:rPr>
              <a:t>mongodb+srv</a:t>
            </a:r>
            <a:r>
              <a:rPr lang="en-US" altLang="en-US" sz="2200" dirty="0">
                <a:cs typeface="+mn-cs"/>
              </a:rPr>
              <a:t>://&lt;username&gt;:&lt;password&gt;@&lt;cluster-address&gt;/test?w=majority" ); </a:t>
            </a:r>
          </a:p>
          <a:p>
            <a:pPr defTabSz="1218987"/>
            <a:r>
              <a:rPr lang="en-US" altLang="en-US" sz="2200" dirty="0">
                <a:cs typeface="+mn-cs"/>
              </a:rPr>
              <a:t>var database = </a:t>
            </a:r>
            <a:r>
              <a:rPr lang="en-US" altLang="en-US" sz="2200" dirty="0" err="1">
                <a:cs typeface="+mn-cs"/>
              </a:rPr>
              <a:t>client.GetDatabase</a:t>
            </a:r>
            <a:r>
              <a:rPr lang="en-US" altLang="en-US" sz="2200" dirty="0">
                <a:cs typeface="+mn-cs"/>
              </a:rPr>
              <a:t>("Example");</a:t>
            </a:r>
          </a:p>
          <a:p>
            <a:pPr defTabSz="1218987"/>
            <a:r>
              <a:rPr lang="fr-FR" sz="2200" dirty="0">
                <a:cs typeface="+mn-cs"/>
              </a:rPr>
              <a:t>var collection = database.GetCollection&lt;Interactions&gt;("Interactions");</a:t>
            </a:r>
            <a:r>
              <a:rPr lang="en-US" altLang="en-US" sz="22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8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D85C0-5E67-4717-9A8B-F4BBE8BDF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C9BC-0B7B-42FB-B230-00C40C3C9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select a document use </a:t>
            </a:r>
            <a:r>
              <a:rPr lang="en-US" dirty="0" err="1"/>
              <a:t>Linq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A2BAF-B4FF-43A6-99C2-323A9474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ABA09E-C57E-4AB5-B197-553D6628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2102895"/>
            <a:ext cx="10620000" cy="132610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var result = </a:t>
            </a:r>
            <a:r>
              <a:rPr lang="en-US" sz="2400" b="1" dirty="0" err="1">
                <a:latin typeface="Consolas" panose="020B0609020204030204" pitchFamily="49" charset="0"/>
              </a:rPr>
              <a:t>IMongoCollectionExtensions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AsQueryable</a:t>
            </a:r>
            <a:r>
              <a:rPr lang="en-US" sz="2400" b="1" dirty="0">
                <a:latin typeface="Consolas" panose="020B0609020204030204" pitchFamily="49" charset="0"/>
              </a:rPr>
              <a:t>(collection)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FirstOrDefault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"Example");</a:t>
            </a:r>
          </a:p>
        </p:txBody>
      </p:sp>
    </p:spTree>
    <p:extLst>
      <p:ext uri="{BB962C8B-B14F-4D97-AF65-F5344CB8AC3E}">
        <p14:creationId xmlns:p14="http://schemas.microsoft.com/office/powerpoint/2010/main" val="2509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1D6A1-AC38-4E78-A459-CEB2821F4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E731-B2DD-4A50-AA55-1AB90006D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FindOneAndUpdate</a:t>
            </a:r>
            <a:r>
              <a:rPr lang="en-US" dirty="0"/>
              <a:t>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7A4CF-6E8D-478F-A0E1-8A1E163B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576045-48CA-452B-A3A9-B18C025A8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85" y="2124000"/>
            <a:ext cx="11282030" cy="206476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sz="2400" b="1" dirty="0">
                <a:latin typeface="Consolas" panose="020B0609020204030204" pitchFamily="49" charset="0"/>
              </a:rPr>
              <a:t>var update = </a:t>
            </a:r>
            <a:r>
              <a:rPr lang="en-US" sz="2400" b="1" dirty="0" err="1">
                <a:latin typeface="Consolas" panose="020B0609020204030204" pitchFamily="49" charset="0"/>
              </a:rPr>
              <a:t>MongoDB.Driver.Builders.Update.Set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, "New Example");</a:t>
            </a:r>
          </a:p>
          <a:p>
            <a:pPr defTabSz="1218987"/>
            <a:endParaRPr lang="en-US" sz="2400" b="1" dirty="0">
              <a:latin typeface="Consolas" panose="020B0609020204030204" pitchFamily="49" charset="0"/>
            </a:endParaRPr>
          </a:p>
          <a:p>
            <a:pPr defTabSz="1218987"/>
            <a:r>
              <a:rPr lang="en-US" sz="2400" b="1" dirty="0" err="1">
                <a:latin typeface="Consolas" panose="020B0609020204030204" pitchFamily="49" charset="0"/>
              </a:rPr>
              <a:t>collection.FindOneAndUpdate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"Example", update);</a:t>
            </a:r>
          </a:p>
        </p:txBody>
      </p:sp>
    </p:spTree>
    <p:extLst>
      <p:ext uri="{BB962C8B-B14F-4D97-AF65-F5344CB8AC3E}">
        <p14:creationId xmlns:p14="http://schemas.microsoft.com/office/powerpoint/2010/main" val="2507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 err="1"/>
              <a:t>DeleteOne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Deletes the first document that meets the filter</a:t>
            </a:r>
            <a:endParaRPr lang="bg-BG" sz="3200" dirty="0"/>
          </a:p>
          <a:p>
            <a:pPr marL="442912" lvl="1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400" dirty="0" err="1"/>
              <a:t>InsertOne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Inserts a new document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sz="32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and Insert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43789" y="2529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collection.DeleteOne</a:t>
            </a:r>
            <a:r>
              <a:rPr lang="en-US" sz="2400" b="1" dirty="0">
                <a:latin typeface="Consolas" panose="020B0609020204030204" pitchFamily="49" charset="0"/>
              </a:rPr>
              <a:t>(e =&gt; </a:t>
            </a:r>
            <a:r>
              <a:rPr lang="en-US" sz="2400" b="1" dirty="0" err="1">
                <a:latin typeface="Consolas" panose="020B0609020204030204" pitchFamily="49" charset="0"/>
              </a:rPr>
              <a:t>e.Name</a:t>
            </a:r>
            <a:r>
              <a:rPr lang="en-US" sz="2400" b="1" dirty="0">
                <a:latin typeface="Consolas" panose="020B0609020204030204" pitchFamily="49" charset="0"/>
              </a:rPr>
              <a:t> =="Example");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D3A42BB-6CD3-42F9-B477-F670DBBA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C134EED-751C-4552-AAD9-1C804FCB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789" y="4734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collection.InsertOne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newItem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42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629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1DE5788-B4EE-4D5A-8EB8-27004365009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2075E9-971F-4281-97DE-177D172BC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99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C30-112B-4044-A656-25D9732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-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CB3FE-D85A-4725-804D-C44583AD829D}"/>
              </a:ext>
            </a:extLst>
          </p:cNvPr>
          <p:cNvGrpSpPr/>
          <p:nvPr/>
        </p:nvGrpSpPr>
        <p:grpSpPr>
          <a:xfrm>
            <a:off x="1065489" y="1719544"/>
            <a:ext cx="3506113" cy="3766856"/>
            <a:chOff x="6475412" y="933540"/>
            <a:chExt cx="2057400" cy="22668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21E079-9BEE-4FA4-AE2E-F6D0B7EE4984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EDFD43-931E-449F-BCD0-C1E15DC297B6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8" name="Rectangle: Rounded Corners 13">
                <a:extLst>
                  <a:ext uri="{FF2B5EF4-FFF2-40B4-BE49-F238E27FC236}">
                    <a16:creationId xmlns:a16="http://schemas.microsoft.com/office/drawing/2014/main" id="{797FEA79-6E41-4A64-B202-44C9DBA24A89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9" name="Rectangle: Rounded Corners 13">
                <a:extLst>
                  <a:ext uri="{FF2B5EF4-FFF2-40B4-BE49-F238E27FC236}">
                    <a16:creationId xmlns:a16="http://schemas.microsoft.com/office/drawing/2014/main" id="{9790F1D0-D39A-475D-8251-8B48C48787FB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0" name="Rectangle: Rounded Corners 13">
                <a:extLst>
                  <a:ext uri="{FF2B5EF4-FFF2-40B4-BE49-F238E27FC236}">
                    <a16:creationId xmlns:a16="http://schemas.microsoft.com/office/drawing/2014/main" id="{29D7643D-EFC1-46F6-AE5E-236029141452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D64219FD-16C5-42F3-BF62-92CD3F2C248A}"/>
              </a:ext>
            </a:extLst>
          </p:cNvPr>
          <p:cNvSpPr/>
          <p:nvPr/>
        </p:nvSpPr>
        <p:spPr>
          <a:xfrm>
            <a:off x="1494917" y="3956596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56C4B008-16E7-4F00-8D4E-1BC0A7FF78E5}"/>
              </a:ext>
            </a:extLst>
          </p:cNvPr>
          <p:cNvSpPr/>
          <p:nvPr/>
        </p:nvSpPr>
        <p:spPr>
          <a:xfrm>
            <a:off x="1490186" y="4514020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OwnerId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55B67-33EB-4396-9855-93B09BE853F5}"/>
              </a:ext>
            </a:extLst>
          </p:cNvPr>
          <p:cNvGrpSpPr/>
          <p:nvPr/>
        </p:nvGrpSpPr>
        <p:grpSpPr>
          <a:xfrm rot="16200000">
            <a:off x="5602600" y="3711683"/>
            <a:ext cx="529481" cy="2134154"/>
            <a:chOff x="1041397" y="1688004"/>
            <a:chExt cx="720519" cy="21335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447FFA9-9006-4894-9C8B-37689F66A2EA}"/>
                </a:ext>
              </a:extLst>
            </p:cNvPr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E42709-9387-4D1C-8D55-09A102DA007C}"/>
                </a:ext>
              </a:extLst>
            </p:cNvPr>
            <p:cNvSpPr txBox="1"/>
            <p:nvPr/>
          </p:nvSpPr>
          <p:spPr>
            <a:xfrm rot="5400000">
              <a:off x="615080" y="2694009"/>
              <a:ext cx="1752599" cy="5025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Foreign Key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4A0C6A-C8C4-44A9-9736-CA516EB7A176}"/>
              </a:ext>
            </a:extLst>
          </p:cNvPr>
          <p:cNvGrpSpPr/>
          <p:nvPr/>
        </p:nvGrpSpPr>
        <p:grpSpPr>
          <a:xfrm>
            <a:off x="7620397" y="1719544"/>
            <a:ext cx="3506113" cy="3766856"/>
            <a:chOff x="6475412" y="933540"/>
            <a:chExt cx="2057400" cy="22668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05318C-EF90-48A3-BCDB-F285356181C6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People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5532-CA11-4CF8-AA7C-825ED6987D51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B7472083-EEC8-4F74-90AA-E30265CD0B4B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454BC887-E830-482F-A5F0-28A0FC42A6E2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23" name="Rectangle: Rounded Corners 13">
                <a:extLst>
                  <a:ext uri="{FF2B5EF4-FFF2-40B4-BE49-F238E27FC236}">
                    <a16:creationId xmlns:a16="http://schemas.microsoft.com/office/drawing/2014/main" id="{57A01108-8139-43A2-A5E2-473E8AC67527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9650CF08-83FF-4F8F-858B-ABBC223FD86F}"/>
              </a:ext>
            </a:extLst>
          </p:cNvPr>
          <p:cNvSpPr/>
          <p:nvPr/>
        </p:nvSpPr>
        <p:spPr>
          <a:xfrm>
            <a:off x="8049825" y="3961224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Height</a:t>
            </a:r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C553BBA8-93FE-4E1A-B503-7A7F4B3626E4}"/>
              </a:ext>
            </a:extLst>
          </p:cNvPr>
          <p:cNvSpPr/>
          <p:nvPr/>
        </p:nvSpPr>
        <p:spPr>
          <a:xfrm>
            <a:off x="8049825" y="4571806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4DE0B8-0B0A-48F5-9AC0-3186F96250AC}"/>
              </a:ext>
            </a:extLst>
          </p:cNvPr>
          <p:cNvCxnSpPr>
            <a:cxnSpLocks/>
          </p:cNvCxnSpPr>
          <p:nvPr/>
        </p:nvCxnSpPr>
        <p:spPr>
          <a:xfrm flipV="1">
            <a:off x="5028923" y="2590800"/>
            <a:ext cx="2439034" cy="18811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lide Number">
            <a:extLst>
              <a:ext uri="{FF2B5EF4-FFF2-40B4-BE49-F238E27FC236}">
                <a16:creationId xmlns:a16="http://schemas.microsoft.com/office/drawing/2014/main" id="{626EB49A-ECDD-4E97-897B-ADADFD6B5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31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B6AD1-56E6-4FDA-9701-685AE40D6D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06" y="1287645"/>
            <a:ext cx="11807897" cy="55703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NoSQL Databases are non tabular, and store data differently than relational tables</a:t>
            </a:r>
          </a:p>
          <a:p>
            <a:pPr>
              <a:buClr>
                <a:schemeClr val="tx1"/>
              </a:buClr>
            </a:pPr>
            <a:r>
              <a:rPr lang="en-US" dirty="0"/>
              <a:t>Key-value </a:t>
            </a:r>
            <a:r>
              <a:rPr lang="en-US" b="1" dirty="0">
                <a:solidFill>
                  <a:schemeClr val="bg1"/>
                </a:solidFill>
              </a:rPr>
              <a:t>stores</a:t>
            </a:r>
          </a:p>
          <a:p>
            <a:pPr>
              <a:spcBef>
                <a:spcPts val="195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query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used in NoSQL systems</a:t>
            </a:r>
          </a:p>
          <a:p>
            <a:pPr>
              <a:buClr>
                <a:schemeClr val="tx1"/>
              </a:buClr>
            </a:pPr>
            <a:r>
              <a:rPr lang="en-US" dirty="0"/>
              <a:t>More </a:t>
            </a:r>
            <a:r>
              <a:rPr lang="en-US" b="1" dirty="0">
                <a:solidFill>
                  <a:schemeClr val="bg1"/>
                </a:solidFill>
              </a:rPr>
              <a:t>scalable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superior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C92F2-F897-48A3-BCDD-B940222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 (NoSQL)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2BAA5D-0505-4E98-B6D0-C937552BED9B}"/>
              </a:ext>
            </a:extLst>
          </p:cNvPr>
          <p:cNvSpPr txBox="1">
            <a:spLocks/>
          </p:cNvSpPr>
          <p:nvPr/>
        </p:nvSpPr>
        <p:spPr>
          <a:xfrm>
            <a:off x="873294" y="3114000"/>
            <a:ext cx="10442119" cy="2141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bg-BG" sz="2500" dirty="0">
                <a:solidFill>
                  <a:schemeClr val="bg1"/>
                </a:solidFill>
                <a:effectLst/>
              </a:rPr>
              <a:t>_</a:t>
            </a:r>
            <a:r>
              <a:rPr lang="en-US" sz="2500" dirty="0">
                <a:solidFill>
                  <a:schemeClr val="bg1"/>
                </a:solidFill>
                <a:effectLst/>
              </a:rPr>
              <a:t>id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: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ObjectId</a:t>
            </a:r>
            <a:r>
              <a:rPr lang="en-US" sz="2500" dirty="0">
                <a:solidFill>
                  <a:schemeClr val="tx1"/>
                </a:solidFill>
                <a:effectLst/>
              </a:rPr>
              <a:t>("59d3fe7ed81452db0933a871"),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email</a:t>
            </a:r>
            <a:r>
              <a:rPr lang="en-US" sz="2500" dirty="0">
                <a:solidFill>
                  <a:schemeClr val="tx1"/>
                </a:solidFill>
                <a:effectLst/>
              </a:rPr>
              <a:t>":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peter@gmail.com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age</a:t>
            </a:r>
            <a:r>
              <a:rPr lang="en-US" sz="2500" dirty="0">
                <a:solidFill>
                  <a:schemeClr val="tx1"/>
                </a:solidFill>
                <a:effectLst/>
              </a:rPr>
              <a:t>": 22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A8DD88A-E8E7-43C9-AECC-078AA92D6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4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98144-3E36-4C30-9E85-3E55F3F8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76" y="1494000"/>
            <a:ext cx="2389048" cy="23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FBBEE2-3650-43A5-9E0D-FA534884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  <a:endParaRPr lang="bg-BG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62C5F-0489-4074-B0DD-A9AAEF33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00" y="1359000"/>
            <a:ext cx="8541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4229</TotalTime>
  <Words>2113</Words>
  <Application>Microsoft Office PowerPoint</Application>
  <PresentationFormat>Widescreen</PresentationFormat>
  <Paragraphs>324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AmazonEmber</vt:lpstr>
      <vt:lpstr>AmazonEmberLight</vt:lpstr>
      <vt:lpstr>Arial</vt:lpstr>
      <vt:lpstr>Calibri</vt:lpstr>
      <vt:lpstr>Consolas</vt:lpstr>
      <vt:lpstr>Wingdings</vt:lpstr>
      <vt:lpstr>Wingdings 2</vt:lpstr>
      <vt:lpstr>SoftUni</vt:lpstr>
      <vt:lpstr>NoSQL and MongoDB</vt:lpstr>
      <vt:lpstr>Table of Contents</vt:lpstr>
      <vt:lpstr>Have a Question?</vt:lpstr>
      <vt:lpstr>Relational and Non-Relational Databases</vt:lpstr>
      <vt:lpstr>Relational Database</vt:lpstr>
      <vt:lpstr>Relational Database - Example</vt:lpstr>
      <vt:lpstr>Non-relational Database (NoSQL)</vt:lpstr>
      <vt:lpstr>Database Scalability</vt:lpstr>
      <vt:lpstr>Database Scalability</vt:lpstr>
      <vt:lpstr>Database Scalability</vt:lpstr>
      <vt:lpstr>Vertical Scaling</vt:lpstr>
      <vt:lpstr>Vertical Scaling Pros and Cons</vt:lpstr>
      <vt:lpstr>Horizontal Scaling</vt:lpstr>
      <vt:lpstr>Horizontal Scaling Pros and Cons</vt:lpstr>
      <vt:lpstr>CAP Theorem</vt:lpstr>
      <vt:lpstr>What is the CAP Theorem?</vt:lpstr>
      <vt:lpstr>CAP</vt:lpstr>
      <vt:lpstr>The 'CAP' in the CAP Theorem, Explained (1)</vt:lpstr>
      <vt:lpstr>The 'CAP' in the CAP Theorem, Explained (2)</vt:lpstr>
      <vt:lpstr>Distributed Systems</vt:lpstr>
      <vt:lpstr>Distributed Systems </vt:lpstr>
      <vt:lpstr>8 Fallacies of Distributed Systems</vt:lpstr>
      <vt:lpstr>Cats and Fallacies</vt:lpstr>
      <vt:lpstr>Key-Value Databases</vt:lpstr>
      <vt:lpstr>Key-Value Databases</vt:lpstr>
      <vt:lpstr>Document-Oriented  Databases</vt:lpstr>
      <vt:lpstr>Document-Oriented Databases</vt:lpstr>
      <vt:lpstr>Replication</vt:lpstr>
      <vt:lpstr>Sharding</vt:lpstr>
      <vt:lpstr>Sharded Cluster</vt:lpstr>
      <vt:lpstr>Sharding</vt:lpstr>
      <vt:lpstr>Replication</vt:lpstr>
      <vt:lpstr>Columnar Databases</vt:lpstr>
      <vt:lpstr>Columnar Databases</vt:lpstr>
      <vt:lpstr>Columnar Databases (2)</vt:lpstr>
      <vt:lpstr>Columnar Databases (3)</vt:lpstr>
      <vt:lpstr>Cassandra</vt:lpstr>
      <vt:lpstr>Cassandra (2)</vt:lpstr>
      <vt:lpstr>Cassandra Usage</vt:lpstr>
      <vt:lpstr>Graph Database</vt:lpstr>
      <vt:lpstr>What is a Graph Database?</vt:lpstr>
      <vt:lpstr>What is a Graph Database? (2)</vt:lpstr>
      <vt:lpstr>What is a Graph Database? (3)</vt:lpstr>
      <vt:lpstr>MongoDB Overview</vt:lpstr>
      <vt:lpstr>What is MongoDB?</vt:lpstr>
      <vt:lpstr>Install MongoDB</vt:lpstr>
      <vt:lpstr>Working with MongoDB GUI</vt:lpstr>
      <vt:lpstr>Working with MongoDB Shell Client</vt:lpstr>
      <vt:lpstr>CRUD Operations</vt:lpstr>
      <vt:lpstr>Connect to MongoDB</vt:lpstr>
      <vt:lpstr>Select</vt:lpstr>
      <vt:lpstr>Update</vt:lpstr>
      <vt:lpstr>Delete and Insert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Processing</dc:title>
  <dc:subject>Software Development Course</dc:subject>
  <dc:creator>Software University</dc:creator>
  <cp:keywords>Databases; SQL; programming; SoftUni; Software University; programming; software development; software engineering; course; database systems</cp:keywords>
  <dc:description>© SoftUni – https://softuni.org_x000d_
© Software University – https://softuni.bg_x000d_
_x000d_
Copyrighted document. Unauthorized copy, reproduction or use is not permitted.</dc:description>
  <cp:lastModifiedBy>Viktor</cp:lastModifiedBy>
  <cp:revision>65</cp:revision>
  <dcterms:created xsi:type="dcterms:W3CDTF">2018-05-23T13:08:44Z</dcterms:created>
  <dcterms:modified xsi:type="dcterms:W3CDTF">2020-07-30T11:55:51Z</dcterms:modified>
  <cp:category>db;databases;sql;programming;computer programming;software development</cp:category>
</cp:coreProperties>
</file>